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60"/>
  </p:notesMasterIdLst>
  <p:sldIdLst>
    <p:sldId id="256" r:id="rId2"/>
    <p:sldId id="377" r:id="rId3"/>
    <p:sldId id="317" r:id="rId4"/>
    <p:sldId id="318" r:id="rId5"/>
    <p:sldId id="378" r:id="rId6"/>
    <p:sldId id="379" r:id="rId7"/>
    <p:sldId id="380" r:id="rId8"/>
    <p:sldId id="381" r:id="rId9"/>
    <p:sldId id="382" r:id="rId10"/>
    <p:sldId id="383" r:id="rId11"/>
    <p:sldId id="384" r:id="rId12"/>
    <p:sldId id="319" r:id="rId13"/>
    <p:sldId id="385" r:id="rId14"/>
    <p:sldId id="386" r:id="rId15"/>
    <p:sldId id="387" r:id="rId16"/>
    <p:sldId id="388" r:id="rId17"/>
    <p:sldId id="285" r:id="rId18"/>
    <p:sldId id="286" r:id="rId19"/>
    <p:sldId id="322" r:id="rId20"/>
    <p:sldId id="389" r:id="rId21"/>
    <p:sldId id="390" r:id="rId22"/>
    <p:sldId id="391" r:id="rId23"/>
    <p:sldId id="392" r:id="rId24"/>
    <p:sldId id="393" r:id="rId25"/>
    <p:sldId id="394" r:id="rId26"/>
    <p:sldId id="395" r:id="rId27"/>
    <p:sldId id="396" r:id="rId28"/>
    <p:sldId id="397" r:id="rId29"/>
    <p:sldId id="398" r:id="rId30"/>
    <p:sldId id="399" r:id="rId31"/>
    <p:sldId id="400" r:id="rId32"/>
    <p:sldId id="401" r:id="rId33"/>
    <p:sldId id="402" r:id="rId34"/>
    <p:sldId id="403" r:id="rId35"/>
    <p:sldId id="404" r:id="rId36"/>
    <p:sldId id="405" r:id="rId37"/>
    <p:sldId id="406" r:id="rId38"/>
    <p:sldId id="407" r:id="rId39"/>
    <p:sldId id="408" r:id="rId40"/>
    <p:sldId id="409" r:id="rId41"/>
    <p:sldId id="410" r:id="rId42"/>
    <p:sldId id="348" r:id="rId43"/>
    <p:sldId id="411" r:id="rId44"/>
    <p:sldId id="412" r:id="rId45"/>
    <p:sldId id="413" r:id="rId46"/>
    <p:sldId id="297" r:id="rId47"/>
    <p:sldId id="414" r:id="rId48"/>
    <p:sldId id="415" r:id="rId49"/>
    <p:sldId id="416" r:id="rId50"/>
    <p:sldId id="364" r:id="rId51"/>
    <p:sldId id="365" r:id="rId52"/>
    <p:sldId id="366" r:id="rId53"/>
    <p:sldId id="367" r:id="rId54"/>
    <p:sldId id="417" r:id="rId55"/>
    <p:sldId id="304" r:id="rId56"/>
    <p:sldId id="418" r:id="rId57"/>
    <p:sldId id="419" r:id="rId58"/>
    <p:sldId id="420" r:id="rId5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82DA"/>
    <a:srgbClr val="FFFFFF"/>
    <a:srgbClr val="073042"/>
    <a:srgbClr val="2B2B2B"/>
    <a:srgbClr val="D8B564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7" autoAdjust="0"/>
    <p:restoredTop sz="94463" autoAdjust="0"/>
  </p:normalViewPr>
  <p:slideViewPr>
    <p:cSldViewPr>
      <p:cViewPr varScale="1">
        <p:scale>
          <a:sx n="129" d="100"/>
          <a:sy n="129" d="100"/>
        </p:scale>
        <p:origin x="912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609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209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22621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0099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1592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3346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3097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876870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308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75679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86385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393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28793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79233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24166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‹#›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4813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5264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7937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1695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Aplicaciones Móviles</a:t>
            </a: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Ingeniería Telemática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s" dirty="0"/>
              <a:t>iseño de medios interactivos</a:t>
            </a:r>
            <a:endParaRPr dirty="0"/>
          </a:p>
        </p:txBody>
      </p:sp>
      <p:pic>
        <p:nvPicPr>
          <p:cNvPr id="6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631" y="3639469"/>
            <a:ext cx="2752725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/>
          <a:srcRect l="27162" t="15700" r="26375" b="11501"/>
          <a:stretch/>
        </p:blipFill>
        <p:spPr>
          <a:xfrm>
            <a:off x="3688188" y="101176"/>
            <a:ext cx="1813344" cy="159820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082" y="89571"/>
            <a:ext cx="2636182" cy="45108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157082" y="843558"/>
            <a:ext cx="2641608" cy="3312368"/>
          </a:xfrm>
          <a:prstGeom prst="rect">
            <a:avLst/>
          </a:prstGeom>
          <a:solidFill>
            <a:srgbClr val="07304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8665" y="1349966"/>
            <a:ext cx="2421064" cy="2945628"/>
          </a:xfrm>
          <a:prstGeom prst="rect">
            <a:avLst/>
          </a:prstGeom>
        </p:spPr>
      </p:pic>
      <p:sp>
        <p:nvSpPr>
          <p:cNvPr id="9" name="TextBox 7"/>
          <p:cNvSpPr txBox="1"/>
          <p:nvPr/>
        </p:nvSpPr>
        <p:spPr>
          <a:xfrm>
            <a:off x="817634" y="4338761"/>
            <a:ext cx="4536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En Facebook, es una lista de publicaciones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Conector angular 9"/>
          <p:cNvCxnSpPr>
            <a:stCxn id="3" idx="3"/>
            <a:endCxn id="6" idx="1"/>
          </p:cNvCxnSpPr>
          <p:nvPr/>
        </p:nvCxnSpPr>
        <p:spPr>
          <a:xfrm flipV="1">
            <a:off x="4539729" y="2499742"/>
            <a:ext cx="1617353" cy="323038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315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082" y="89571"/>
            <a:ext cx="2636182" cy="45108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157082" y="843558"/>
            <a:ext cx="2641608" cy="3312368"/>
          </a:xfrm>
          <a:prstGeom prst="rect">
            <a:avLst/>
          </a:prstGeom>
          <a:solidFill>
            <a:srgbClr val="07304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8665" y="1349966"/>
            <a:ext cx="2421064" cy="2945628"/>
          </a:xfrm>
          <a:prstGeom prst="rect">
            <a:avLst/>
          </a:prstGeom>
        </p:spPr>
      </p:pic>
      <p:sp>
        <p:nvSpPr>
          <p:cNvPr id="9" name="TextBox 7"/>
          <p:cNvSpPr txBox="1"/>
          <p:nvPr/>
        </p:nvSpPr>
        <p:spPr>
          <a:xfrm>
            <a:off x="817634" y="4338761"/>
            <a:ext cx="4536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En Facebook, es una lista de publicaciones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Conector angular 9"/>
          <p:cNvCxnSpPr>
            <a:stCxn id="3" idx="3"/>
            <a:endCxn id="6" idx="1"/>
          </p:cNvCxnSpPr>
          <p:nvPr/>
        </p:nvCxnSpPr>
        <p:spPr>
          <a:xfrm flipV="1">
            <a:off x="4539729" y="2499742"/>
            <a:ext cx="1617353" cy="323038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/>
          <p:cNvSpPr/>
          <p:nvPr/>
        </p:nvSpPr>
        <p:spPr>
          <a:xfrm>
            <a:off x="2195736" y="1923678"/>
            <a:ext cx="2232248" cy="79208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>
                <a:solidFill>
                  <a:schemeClr val="bg1"/>
                </a:solidFill>
              </a:rPr>
              <a:t>Descripción de la publicación. La extensión del texto puede ser hasta de 65635 </a:t>
            </a:r>
            <a:r>
              <a:rPr lang="es-ES" sz="1000" dirty="0" err="1">
                <a:solidFill>
                  <a:schemeClr val="bg1"/>
                </a:solidFill>
              </a:rPr>
              <a:t>carácteres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2120899" y="2788682"/>
            <a:ext cx="2413403" cy="93519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2120899" y="2788681"/>
            <a:ext cx="2413404" cy="93519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 flipV="1">
            <a:off x="2118215" y="2788681"/>
            <a:ext cx="2416087" cy="9351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 17"/>
          <p:cNvSpPr/>
          <p:nvPr/>
        </p:nvSpPr>
        <p:spPr>
          <a:xfrm>
            <a:off x="2120897" y="3723877"/>
            <a:ext cx="242106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err="1">
                <a:solidFill>
                  <a:schemeClr val="bg1"/>
                </a:solidFill>
              </a:rPr>
              <a:t>Likes</a:t>
            </a:r>
            <a:r>
              <a:rPr lang="es-ES" sz="1000" dirty="0">
                <a:solidFill>
                  <a:schemeClr val="bg1"/>
                </a:solidFill>
              </a:rPr>
              <a:t> y reacciones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2120897" y="4003525"/>
            <a:ext cx="78653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>
                <a:solidFill>
                  <a:schemeClr val="bg1"/>
                </a:solidFill>
              </a:rPr>
              <a:t>Reaccionar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0" name="Rectángulo 19"/>
          <p:cNvSpPr/>
          <p:nvPr/>
        </p:nvSpPr>
        <p:spPr>
          <a:xfrm>
            <a:off x="2902165" y="4003525"/>
            <a:ext cx="78653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>
                <a:solidFill>
                  <a:schemeClr val="bg1"/>
                </a:solidFill>
              </a:rPr>
              <a:t>Comentar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3698139" y="4003525"/>
            <a:ext cx="836163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>
                <a:solidFill>
                  <a:schemeClr val="bg1"/>
                </a:solidFill>
              </a:rPr>
              <a:t>Compartir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2442006" y="1707654"/>
            <a:ext cx="1287760" cy="14401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600" dirty="0">
                <a:solidFill>
                  <a:schemeClr val="bg1"/>
                </a:solidFill>
              </a:rPr>
              <a:t>Hora y fecha</a:t>
            </a:r>
            <a:endParaRPr lang="es-CO" sz="600" dirty="0">
              <a:solidFill>
                <a:schemeClr val="bg1"/>
              </a:solidFill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2442006" y="1396194"/>
            <a:ext cx="1625788" cy="35165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900" b="1" dirty="0">
                <a:solidFill>
                  <a:schemeClr val="bg1"/>
                </a:solidFill>
              </a:rPr>
              <a:t>Información de la publicación en negrita</a:t>
            </a:r>
            <a:endParaRPr lang="es-CO" sz="900" b="1" dirty="0">
              <a:solidFill>
                <a:schemeClr val="bg1"/>
              </a:solidFill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2172739" y="1427346"/>
            <a:ext cx="341425" cy="320504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sz="900" b="1" dirty="0">
              <a:solidFill>
                <a:schemeClr val="bg1"/>
              </a:solidFill>
            </a:endParaRPr>
          </a:p>
        </p:txBody>
      </p:sp>
      <p:cxnSp>
        <p:nvCxnSpPr>
          <p:cNvPr id="28" name="Conector recto 27"/>
          <p:cNvCxnSpPr/>
          <p:nvPr/>
        </p:nvCxnSpPr>
        <p:spPr>
          <a:xfrm>
            <a:off x="2167313" y="1427345"/>
            <a:ext cx="346851" cy="3205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/>
          <p:cNvCxnSpPr/>
          <p:nvPr/>
        </p:nvCxnSpPr>
        <p:spPr>
          <a:xfrm flipV="1">
            <a:off x="2170506" y="1427344"/>
            <a:ext cx="343658" cy="308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24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600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En Instagram un lista de publicaciones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Debe tener en cuenta que las “listas” pueden también verse como en un </a:t>
            </a:r>
            <a:r>
              <a:rPr lang="es-ES" dirty="0" err="1">
                <a:solidFill>
                  <a:schemeClr val="tx1"/>
                </a:solidFill>
              </a:rPr>
              <a:t>grid</a:t>
            </a:r>
            <a:r>
              <a:rPr lang="es-ES" dirty="0">
                <a:solidFill>
                  <a:schemeClr val="tx1"/>
                </a:solidFill>
              </a:rPr>
              <a:t>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93642"/>
            <a:ext cx="2646285" cy="452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82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600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En Instagram un lista de publicaciones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Debe tener en cuenta que las “listas” pueden también verse como en un </a:t>
            </a:r>
            <a:r>
              <a:rPr lang="es-ES" dirty="0" err="1">
                <a:solidFill>
                  <a:schemeClr val="tx1"/>
                </a:solidFill>
              </a:rPr>
              <a:t>grid</a:t>
            </a:r>
            <a:r>
              <a:rPr lang="es-ES" dirty="0">
                <a:solidFill>
                  <a:schemeClr val="tx1"/>
                </a:solidFill>
              </a:rPr>
              <a:t>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93642"/>
            <a:ext cx="2646285" cy="4528088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157082" y="771550"/>
            <a:ext cx="2641608" cy="3528392"/>
          </a:xfrm>
          <a:prstGeom prst="rect">
            <a:avLst/>
          </a:prstGeom>
          <a:solidFill>
            <a:srgbClr val="07304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68714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600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En Instagram un lista de publicaciones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Debe tener en cuenta que las “listas” pueden también verse como en un </a:t>
            </a:r>
            <a:r>
              <a:rPr lang="es-ES" dirty="0" err="1">
                <a:solidFill>
                  <a:schemeClr val="tx1"/>
                </a:solidFill>
              </a:rPr>
              <a:t>grid</a:t>
            </a:r>
            <a:r>
              <a:rPr lang="es-ES" dirty="0">
                <a:solidFill>
                  <a:schemeClr val="tx1"/>
                </a:solidFill>
              </a:rPr>
              <a:t>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93642"/>
            <a:ext cx="2646285" cy="4528088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157082" y="771550"/>
            <a:ext cx="2641608" cy="3528392"/>
          </a:xfrm>
          <a:prstGeom prst="rect">
            <a:avLst/>
          </a:prstGeom>
          <a:solidFill>
            <a:srgbClr val="07304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1981598" y="2787774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" name="Conector recto 6"/>
          <p:cNvCxnSpPr/>
          <p:nvPr/>
        </p:nvCxnSpPr>
        <p:spPr>
          <a:xfrm>
            <a:off x="1979712" y="2787774"/>
            <a:ext cx="1730078" cy="1728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 flipV="1">
            <a:off x="1975941" y="2787774"/>
            <a:ext cx="1733849" cy="1728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angular 13"/>
          <p:cNvCxnSpPr>
            <a:stCxn id="4" idx="3"/>
            <a:endCxn id="6" idx="1"/>
          </p:cNvCxnSpPr>
          <p:nvPr/>
        </p:nvCxnSpPr>
        <p:spPr>
          <a:xfrm flipV="1">
            <a:off x="3709790" y="2535746"/>
            <a:ext cx="2447292" cy="1116124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5528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Listas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49" y="1635646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9872" y="1635646"/>
            <a:ext cx="51125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En Android hay tres herramientas para hacer listas: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1. </a:t>
            </a:r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2. </a:t>
            </a:r>
            <a:r>
              <a:rPr lang="es-ES" dirty="0" err="1">
                <a:solidFill>
                  <a:schemeClr val="tx1"/>
                </a:solidFill>
              </a:rPr>
              <a:t>RecyclerView</a:t>
            </a:r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3. </a:t>
            </a:r>
            <a:r>
              <a:rPr lang="es-ES" dirty="0" err="1">
                <a:solidFill>
                  <a:schemeClr val="tx1"/>
                </a:solidFill>
              </a:rPr>
              <a:t>GridView</a:t>
            </a:r>
            <a:endParaRPr lang="es-ES" dirty="0">
              <a:solidFill>
                <a:schemeClr val="tx1"/>
              </a:solidFill>
            </a:endParaRP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r>
              <a:rPr lang="es-ES" dirty="0">
                <a:solidFill>
                  <a:schemeClr val="tx1"/>
                </a:solidFill>
              </a:rPr>
              <a:t> es la lista básica presente desde Android 1.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err="1">
                <a:solidFill>
                  <a:schemeClr val="tx1"/>
                </a:solidFill>
              </a:rPr>
              <a:t>GridView</a:t>
            </a:r>
            <a:r>
              <a:rPr lang="es-ES" dirty="0">
                <a:solidFill>
                  <a:schemeClr val="tx1"/>
                </a:solidFill>
              </a:rPr>
              <a:t> posibilita la representación de listas mediante un </a:t>
            </a:r>
            <a:r>
              <a:rPr lang="es-ES" dirty="0" err="1">
                <a:solidFill>
                  <a:schemeClr val="tx1"/>
                </a:solidFill>
              </a:rPr>
              <a:t>grid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58768" y="1798826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258768" y="2317015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258768" y="2835204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279700" y="335339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Yerry</a:t>
            </a:r>
            <a:r>
              <a:rPr lang="es-ES" sz="1100" i="1" dirty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/>
          <p:cNvSpPr txBox="1"/>
          <p:nvPr/>
        </p:nvSpPr>
        <p:spPr>
          <a:xfrm>
            <a:off x="755143" y="4128161"/>
            <a:ext cx="2448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Lista para representar jugadores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275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Listas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419872" y="1635646"/>
            <a:ext cx="51125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Las listas normalmente van amarradas a conjuntos de objetos o colecciones.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Hay un elemento que nos permite representar una lista de datos elementos visible por el usuario (</a:t>
            </a:r>
            <a:r>
              <a:rPr lang="es-ES" dirty="0" err="1">
                <a:solidFill>
                  <a:schemeClr val="tx1"/>
                </a:solidFill>
              </a:rPr>
              <a:t>Views</a:t>
            </a:r>
            <a:r>
              <a:rPr lang="es-ES" dirty="0">
                <a:solidFill>
                  <a:schemeClr val="tx1"/>
                </a:solidFill>
              </a:rPr>
              <a:t>).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26 Rectángulo"/>
          <p:cNvSpPr/>
          <p:nvPr/>
        </p:nvSpPr>
        <p:spPr>
          <a:xfrm>
            <a:off x="1147149" y="1635646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3" name="Rectangle 15"/>
          <p:cNvSpPr/>
          <p:nvPr/>
        </p:nvSpPr>
        <p:spPr>
          <a:xfrm>
            <a:off x="1258768" y="1798826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4" name="Rectangle 32"/>
          <p:cNvSpPr/>
          <p:nvPr/>
        </p:nvSpPr>
        <p:spPr>
          <a:xfrm>
            <a:off x="1258768" y="2317015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5" name="Rectangle 33"/>
          <p:cNvSpPr/>
          <p:nvPr/>
        </p:nvSpPr>
        <p:spPr>
          <a:xfrm>
            <a:off x="1258768" y="2835204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Rectangle 34"/>
          <p:cNvSpPr/>
          <p:nvPr/>
        </p:nvSpPr>
        <p:spPr>
          <a:xfrm>
            <a:off x="1279700" y="335339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Yerry</a:t>
            </a:r>
            <a:r>
              <a:rPr lang="es-ES" sz="1100" i="1" dirty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755143" y="4128161"/>
            <a:ext cx="2448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Lista para representar jugadores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0151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Adapters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9065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511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Los adaptadores permiten representar una lista de objetos (Modelos) mediante elementos gráficos (Vista)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De este modo, los adaptadores son controladores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2516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Para entender el concepto de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, necesitamos primero una clase modelo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3635896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4958332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4067944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66054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Listas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585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Usando la capacidad de la clase de crear instancias, creamos unas cuantas y las agrupamos en un arreglo de tipo </a:t>
            </a:r>
            <a:r>
              <a:rPr lang="es-ES" dirty="0" err="1">
                <a:solidFill>
                  <a:schemeClr val="tx1"/>
                </a:solidFill>
              </a:rPr>
              <a:t>List</a:t>
            </a:r>
            <a:r>
              <a:rPr lang="es-ES" dirty="0">
                <a:solidFill>
                  <a:schemeClr val="tx1"/>
                </a:solidFill>
              </a:rPr>
              <a:t>&lt;T&gt;.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3635896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4958332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4067944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56256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Usando la capacidad de la clase de crear instancias, creamos unas cuantas y las agrupamos en un arreglo de tipo </a:t>
            </a:r>
            <a:r>
              <a:rPr lang="es-ES" dirty="0" err="1">
                <a:solidFill>
                  <a:schemeClr val="tx1"/>
                </a:solidFill>
              </a:rPr>
              <a:t>List</a:t>
            </a:r>
            <a:r>
              <a:rPr lang="es-ES" dirty="0">
                <a:solidFill>
                  <a:schemeClr val="tx1"/>
                </a:solidFill>
              </a:rPr>
              <a:t>&lt;T&gt;.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2537977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3860413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2970025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9" name="Rectangle 30"/>
          <p:cNvSpPr/>
          <p:nvPr/>
        </p:nvSpPr>
        <p:spPr>
          <a:xfrm>
            <a:off x="5139163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0" name="Rectangle 31"/>
          <p:cNvSpPr/>
          <p:nvPr/>
        </p:nvSpPr>
        <p:spPr>
          <a:xfrm>
            <a:off x="4698217" y="4294419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Conector recto de flecha 4"/>
          <p:cNvCxnSpPr>
            <a:stCxn id="12" idx="0"/>
          </p:cNvCxnSpPr>
          <p:nvPr/>
        </p:nvCxnSpPr>
        <p:spPr>
          <a:xfrm>
            <a:off x="4137742" y="3466202"/>
            <a:ext cx="10014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7714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Usando la capacidad de la clase de crear instancias, creamos unas cuantas y las agrupamos en un arreglo de tipo </a:t>
            </a:r>
            <a:r>
              <a:rPr lang="es-ES" dirty="0" err="1">
                <a:solidFill>
                  <a:schemeClr val="tx1"/>
                </a:solidFill>
              </a:rPr>
              <a:t>List</a:t>
            </a:r>
            <a:r>
              <a:rPr lang="es-ES" dirty="0">
                <a:solidFill>
                  <a:schemeClr val="tx1"/>
                </a:solidFill>
              </a:rPr>
              <a:t>&lt;T&gt;.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2537977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3860413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2970025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9" name="Rectangle 30"/>
          <p:cNvSpPr/>
          <p:nvPr/>
        </p:nvSpPr>
        <p:spPr>
          <a:xfrm>
            <a:off x="5139163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0" name="Rectangle 31"/>
          <p:cNvSpPr/>
          <p:nvPr/>
        </p:nvSpPr>
        <p:spPr>
          <a:xfrm>
            <a:off x="4698217" y="4294419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937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 de tener el arreglo de objetos, se entrega a un adaptador para que éste se ocupe de representarlos gráficamente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2537977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3860413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2970025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9" name="Rectangle 30"/>
          <p:cNvSpPr/>
          <p:nvPr/>
        </p:nvSpPr>
        <p:spPr>
          <a:xfrm>
            <a:off x="5139163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0" name="Rectangle 31"/>
          <p:cNvSpPr/>
          <p:nvPr/>
        </p:nvSpPr>
        <p:spPr>
          <a:xfrm>
            <a:off x="4698217" y="4294419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146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Un adaptador va ligado a un </a:t>
            </a:r>
            <a:r>
              <a:rPr lang="es-ES" dirty="0" err="1">
                <a:solidFill>
                  <a:schemeClr val="tx1"/>
                </a:solidFill>
              </a:rPr>
              <a:t>ListView</a:t>
            </a:r>
            <a:r>
              <a:rPr lang="es-ES" dirty="0">
                <a:solidFill>
                  <a:schemeClr val="tx1"/>
                </a:solidFill>
              </a:rPr>
              <a:t>, </a:t>
            </a:r>
            <a:r>
              <a:rPr lang="es-ES" dirty="0" err="1">
                <a:solidFill>
                  <a:schemeClr val="tx1"/>
                </a:solidFill>
              </a:rPr>
              <a:t>RecyclerView</a:t>
            </a:r>
            <a:r>
              <a:rPr lang="es-ES" dirty="0">
                <a:solidFill>
                  <a:schemeClr val="tx1"/>
                </a:solidFill>
              </a:rPr>
              <a:t> o </a:t>
            </a:r>
            <a:r>
              <a:rPr lang="es-ES" dirty="0" err="1">
                <a:solidFill>
                  <a:schemeClr val="tx1"/>
                </a:solidFill>
              </a:rPr>
              <a:t>GridView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9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0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4" name="Conector recto de flecha 23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3455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por dentro, es en </a:t>
            </a:r>
            <a:r>
              <a:rPr lang="es-ES" dirty="0" err="1">
                <a:solidFill>
                  <a:schemeClr val="tx1"/>
                </a:solidFill>
              </a:rPr>
              <a:t>escencia</a:t>
            </a:r>
            <a:r>
              <a:rPr lang="es-ES" dirty="0">
                <a:solidFill>
                  <a:schemeClr val="tx1"/>
                </a:solidFill>
              </a:rPr>
              <a:t> un </a:t>
            </a:r>
            <a:r>
              <a:rPr lang="es-ES" dirty="0" err="1">
                <a:solidFill>
                  <a:schemeClr val="tx1"/>
                </a:solidFill>
              </a:rPr>
              <a:t>inflater</a:t>
            </a:r>
            <a:r>
              <a:rPr lang="es-ES" dirty="0">
                <a:solidFill>
                  <a:schemeClr val="tx1"/>
                </a:solidFill>
              </a:rPr>
              <a:t>, que va a “inflar” cada objeto de la lista.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Cubo 22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Cubo 23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CuadroTexto 2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46180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Al ser un </a:t>
            </a:r>
            <a:r>
              <a:rPr lang="es-ES" dirty="0" err="1">
                <a:solidFill>
                  <a:schemeClr val="tx1"/>
                </a:solidFill>
              </a:rPr>
              <a:t>inflater</a:t>
            </a:r>
            <a:r>
              <a:rPr lang="es-ES" dirty="0">
                <a:solidFill>
                  <a:schemeClr val="tx1"/>
                </a:solidFill>
              </a:rPr>
              <a:t>, necesitará un Android XML para inflar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Cubo 2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Cubo 24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CuadroTexto 25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628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Al ser un </a:t>
            </a:r>
            <a:r>
              <a:rPr lang="es-ES" dirty="0" err="1">
                <a:solidFill>
                  <a:schemeClr val="tx1"/>
                </a:solidFill>
              </a:rPr>
              <a:t>inflater</a:t>
            </a:r>
            <a:r>
              <a:rPr lang="es-ES" dirty="0">
                <a:solidFill>
                  <a:schemeClr val="tx1"/>
                </a:solidFill>
              </a:rPr>
              <a:t>, necesitará un Android XML para inflar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Cubo 2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Cubo 24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CuadroTexto 25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00777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Cubo 2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Cubo 24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CuadroTexto 25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5532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147814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89916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453650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/>
                </a:solidFill>
              </a:rPr>
              <a:t>Las listas son los elementos más utilizados en las aplicaciones móviles.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/>
                </a:solidFill>
              </a:rPr>
              <a:t>Permite mostrar información de ítems con estructura similar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/>
                </a:solidFill>
              </a:rPr>
              <a:t>Si los ítems son muchos, el sistema operativo administra su visualización ofreciendo un </a:t>
            </a:r>
            <a:r>
              <a:rPr lang="es-ES" dirty="0" err="1">
                <a:solidFill>
                  <a:schemeClr val="tx1"/>
                </a:solidFill>
              </a:rPr>
              <a:t>scroll</a:t>
            </a:r>
            <a:r>
              <a:rPr lang="es-ES" dirty="0">
                <a:solidFill>
                  <a:schemeClr val="tx1"/>
                </a:solidFill>
              </a:rPr>
              <a:t>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/>
                </a:solidFill>
              </a:rPr>
              <a:t>Las listas usan el patrón </a:t>
            </a:r>
            <a:r>
              <a:rPr lang="es-ES" dirty="0" err="1">
                <a:solidFill>
                  <a:schemeClr val="tx1"/>
                </a:solidFill>
              </a:rPr>
              <a:t>Lazy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Loading</a:t>
            </a:r>
            <a:r>
              <a:rPr lang="es-ES" dirty="0">
                <a:solidFill>
                  <a:schemeClr val="tx1"/>
                </a:solidFill>
              </a:rPr>
              <a:t> en búsqueda de una mayor eficiencia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31990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147814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" name="Conector angular 8"/>
          <p:cNvCxnSpPr>
            <a:stCxn id="6" idx="3"/>
            <a:endCxn id="11" idx="2"/>
          </p:cNvCxnSpPr>
          <p:nvPr/>
        </p:nvCxnSpPr>
        <p:spPr>
          <a:xfrm>
            <a:off x="4235893" y="3273814"/>
            <a:ext cx="1172348" cy="2784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9163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147814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" name="Conector angular 8"/>
          <p:cNvCxnSpPr>
            <a:stCxn id="6" idx="3"/>
            <a:endCxn id="11" idx="2"/>
          </p:cNvCxnSpPr>
          <p:nvPr/>
        </p:nvCxnSpPr>
        <p:spPr>
          <a:xfrm>
            <a:off x="4235893" y="3273814"/>
            <a:ext cx="1172348" cy="2784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2428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147814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42491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36383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4043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36383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>
            <a:off x="4235892" y="3507854"/>
            <a:ext cx="11723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3767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5" name="Rectángulo 24"/>
          <p:cNvSpPr/>
          <p:nvPr/>
        </p:nvSpPr>
        <p:spPr>
          <a:xfrm>
            <a:off x="3371795" y="336383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6" name="Conector recto de flecha 25"/>
          <p:cNvCxnSpPr/>
          <p:nvPr/>
        </p:nvCxnSpPr>
        <p:spPr>
          <a:xfrm>
            <a:off x="4235892" y="3507854"/>
            <a:ext cx="11723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678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ángulo 27"/>
          <p:cNvSpPr/>
          <p:nvPr/>
        </p:nvSpPr>
        <p:spPr>
          <a:xfrm>
            <a:off x="3359827" y="3600592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0569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ángulo 23"/>
          <p:cNvSpPr/>
          <p:nvPr/>
        </p:nvSpPr>
        <p:spPr>
          <a:xfrm>
            <a:off x="3359827" y="3600592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5" name="Conector angular 24"/>
          <p:cNvCxnSpPr/>
          <p:nvPr/>
        </p:nvCxnSpPr>
        <p:spPr>
          <a:xfrm flipV="1">
            <a:off x="4235892" y="3552266"/>
            <a:ext cx="1172349" cy="1716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8052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3359827" y="3600592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0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31" name="Conector angular 30"/>
          <p:cNvCxnSpPr/>
          <p:nvPr/>
        </p:nvCxnSpPr>
        <p:spPr>
          <a:xfrm flipV="1">
            <a:off x="4235892" y="3552266"/>
            <a:ext cx="1172349" cy="1716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0097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ángulo 26"/>
          <p:cNvSpPr/>
          <p:nvPr/>
        </p:nvSpPr>
        <p:spPr>
          <a:xfrm>
            <a:off x="3359827" y="3600592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0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241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4563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Por ejemplo en </a:t>
            </a:r>
            <a:r>
              <a:rPr lang="es-ES" dirty="0" err="1">
                <a:solidFill>
                  <a:schemeClr val="tx1"/>
                </a:solidFill>
              </a:rPr>
              <a:t>Youtube</a:t>
            </a:r>
            <a:r>
              <a:rPr lang="es-ES" dirty="0">
                <a:solidFill>
                  <a:schemeClr val="tx1"/>
                </a:solidFill>
              </a:rPr>
              <a:t> se presenta una lista de Videos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105474"/>
            <a:ext cx="2641609" cy="452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8754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ángulo 27"/>
          <p:cNvSpPr/>
          <p:nvPr/>
        </p:nvSpPr>
        <p:spPr>
          <a:xfrm>
            <a:off x="3355304" y="380675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7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80367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angular 24"/>
          <p:cNvCxnSpPr>
            <a:stCxn id="26" idx="3"/>
          </p:cNvCxnSpPr>
          <p:nvPr/>
        </p:nvCxnSpPr>
        <p:spPr>
          <a:xfrm flipV="1">
            <a:off x="4219402" y="3552266"/>
            <a:ext cx="1188839" cy="38049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/>
          <p:cNvSpPr/>
          <p:nvPr/>
        </p:nvSpPr>
        <p:spPr>
          <a:xfrm>
            <a:off x="3355304" y="380675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9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0636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5" name="Rectángulo 24"/>
          <p:cNvSpPr/>
          <p:nvPr/>
        </p:nvSpPr>
        <p:spPr>
          <a:xfrm>
            <a:off x="3355304" y="380675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8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9" name="Rectangle 34"/>
          <p:cNvSpPr/>
          <p:nvPr/>
        </p:nvSpPr>
        <p:spPr>
          <a:xfrm>
            <a:off x="7094692" y="3378692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Yerry</a:t>
            </a:r>
            <a:r>
              <a:rPr lang="es-ES" sz="1100" i="1" dirty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30" name="Conector recto de flecha 29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angular 30"/>
          <p:cNvCxnSpPr/>
          <p:nvPr/>
        </p:nvCxnSpPr>
        <p:spPr>
          <a:xfrm flipV="1">
            <a:off x="4219402" y="3552266"/>
            <a:ext cx="1188839" cy="38049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8558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/>
          <p:cNvSpPr/>
          <p:nvPr/>
        </p:nvSpPr>
        <p:spPr>
          <a:xfrm>
            <a:off x="3355304" y="380675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9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0" name="Rectangle 34"/>
          <p:cNvSpPr/>
          <p:nvPr/>
        </p:nvSpPr>
        <p:spPr>
          <a:xfrm>
            <a:off x="7094692" y="3378692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Yerry</a:t>
            </a:r>
            <a:r>
              <a:rPr lang="es-ES" sz="1100" i="1" dirty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41152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>
                <a:solidFill>
                  <a:schemeClr val="tx1"/>
                </a:solidFill>
              </a:rPr>
              <a:t>public</a:t>
            </a:r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err="1">
                <a:solidFill>
                  <a:schemeClr val="tx1"/>
                </a:solidFill>
              </a:rPr>
              <a:t>class</a:t>
            </a:r>
            <a:r>
              <a:rPr lang="es-ES" sz="1200" dirty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String</a:t>
            </a:r>
            <a:r>
              <a:rPr lang="es-ES" sz="1200" dirty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int</a:t>
            </a:r>
            <a:r>
              <a:rPr lang="es-ES" sz="1200" dirty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  </a:t>
            </a:r>
            <a:r>
              <a:rPr lang="es-ES" sz="1200" dirty="0" err="1">
                <a:solidFill>
                  <a:schemeClr val="tx1"/>
                </a:solidFill>
              </a:rPr>
              <a:t>double</a:t>
            </a:r>
            <a:r>
              <a:rPr lang="es-ES" sz="1200" dirty="0">
                <a:solidFill>
                  <a:schemeClr val="tx1"/>
                </a:solidFill>
              </a:rPr>
              <a:t> estatura;</a:t>
            </a:r>
          </a:p>
          <a:p>
            <a:r>
              <a:rPr lang="es-ES" sz="1200" dirty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1</a:t>
            </a:r>
          </a:p>
          <a:p>
            <a:r>
              <a:rPr lang="es-ES" dirty="0">
                <a:solidFill>
                  <a:schemeClr val="tx1"/>
                </a:solidFill>
              </a:rPr>
              <a:t>Objeto 2</a:t>
            </a:r>
          </a:p>
          <a:p>
            <a:r>
              <a:rPr lang="es-ES" dirty="0">
                <a:solidFill>
                  <a:schemeClr val="tx1"/>
                </a:solidFill>
              </a:rPr>
              <a:t>Objeto 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ArrayList</a:t>
            </a:r>
            <a:r>
              <a:rPr lang="es-ES" dirty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>
                <a:solidFill>
                  <a:srgbClr val="9E5ECE"/>
                </a:solidFill>
              </a:rPr>
              <a:t>LinearLayout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9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0" name="Rectangle 34"/>
          <p:cNvSpPr/>
          <p:nvPr/>
        </p:nvSpPr>
        <p:spPr>
          <a:xfrm>
            <a:off x="7094692" y="3378692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Yerry</a:t>
            </a:r>
            <a:r>
              <a:rPr lang="es-ES" sz="1100" i="1" dirty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9529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Formas de listas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LiSTAS 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14223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Formas de listas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931558" y="1635646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angle 15"/>
          <p:cNvSpPr/>
          <p:nvPr/>
        </p:nvSpPr>
        <p:spPr>
          <a:xfrm>
            <a:off x="1043178" y="1798825"/>
            <a:ext cx="648936" cy="518189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endParaRPr lang="es-ES" sz="1100" i="1" dirty="0">
              <a:solidFill>
                <a:schemeClr val="bg1"/>
              </a:solidFill>
            </a:endParaRPr>
          </a:p>
          <a:p>
            <a:pPr algn="ctr"/>
            <a:r>
              <a:rPr lang="es-ES" sz="1100" b="1" dirty="0">
                <a:solidFill>
                  <a:schemeClr val="bg1"/>
                </a:solidFill>
              </a:rPr>
              <a:t>1,77 m</a:t>
            </a:r>
          </a:p>
          <a:p>
            <a:pPr algn="ctr"/>
            <a:r>
              <a:rPr lang="es-ES" sz="1100" b="1" dirty="0">
                <a:solidFill>
                  <a:schemeClr val="bg1"/>
                </a:solidFill>
              </a:rPr>
              <a:t>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835103" y="1798825"/>
            <a:ext cx="648936" cy="518189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i="1" dirty="0">
                <a:solidFill>
                  <a:schemeClr val="bg1"/>
                </a:solidFill>
              </a:rPr>
              <a:t>James</a:t>
            </a:r>
          </a:p>
          <a:p>
            <a:pPr algn="ctr"/>
            <a:r>
              <a:rPr lang="es-ES" sz="1100" b="1" dirty="0">
                <a:solidFill>
                  <a:schemeClr val="bg1"/>
                </a:solidFill>
              </a:rPr>
              <a:t>1,80 m</a:t>
            </a:r>
          </a:p>
          <a:p>
            <a:pPr algn="ctr"/>
            <a:r>
              <a:rPr lang="es-ES" sz="1100" b="1" dirty="0">
                <a:solidFill>
                  <a:schemeClr val="bg1"/>
                </a:solidFill>
              </a:rPr>
              <a:t>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043178" y="2422319"/>
            <a:ext cx="648936" cy="518189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i="1" dirty="0">
                <a:solidFill>
                  <a:schemeClr val="bg1"/>
                </a:solidFill>
              </a:rPr>
              <a:t>Juan C.</a:t>
            </a:r>
          </a:p>
          <a:p>
            <a:pPr algn="ctr"/>
            <a:r>
              <a:rPr lang="es-ES" sz="1100" b="1" dirty="0">
                <a:solidFill>
                  <a:schemeClr val="bg1"/>
                </a:solidFill>
              </a:rPr>
              <a:t>1,79 m</a:t>
            </a:r>
          </a:p>
          <a:p>
            <a:pPr algn="ctr"/>
            <a:r>
              <a:rPr lang="es-ES" sz="1100" b="1" dirty="0">
                <a:solidFill>
                  <a:schemeClr val="bg1"/>
                </a:solidFill>
              </a:rPr>
              <a:t>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835103" y="2422319"/>
            <a:ext cx="648936" cy="518189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i="1" dirty="0" err="1">
                <a:solidFill>
                  <a:schemeClr val="bg1"/>
                </a:solidFill>
              </a:rPr>
              <a:t>Yerry</a:t>
            </a:r>
            <a:endParaRPr lang="es-ES" sz="1100" i="1" dirty="0">
              <a:solidFill>
                <a:schemeClr val="bg1"/>
              </a:solidFill>
            </a:endParaRPr>
          </a:p>
          <a:p>
            <a:pPr algn="ctr"/>
            <a:r>
              <a:rPr lang="es-ES" sz="1100" b="1" dirty="0">
                <a:solidFill>
                  <a:schemeClr val="bg1"/>
                </a:solidFill>
              </a:rPr>
              <a:t>1,95 m</a:t>
            </a:r>
          </a:p>
          <a:p>
            <a:pPr algn="ctr"/>
            <a:r>
              <a:rPr lang="es-ES" sz="1100" b="1" dirty="0">
                <a:solidFill>
                  <a:schemeClr val="bg1"/>
                </a:solidFill>
              </a:rPr>
              <a:t>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CuadroTexto 34"/>
          <p:cNvSpPr txBox="1"/>
          <p:nvPr/>
        </p:nvSpPr>
        <p:spPr>
          <a:xfrm>
            <a:off x="539552" y="4238639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GridView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7" name="26 Rectángulo"/>
          <p:cNvSpPr/>
          <p:nvPr/>
        </p:nvSpPr>
        <p:spPr>
          <a:xfrm>
            <a:off x="6692198" y="1635646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38" name="Rectangle 15"/>
          <p:cNvSpPr/>
          <p:nvPr/>
        </p:nvSpPr>
        <p:spPr>
          <a:xfrm>
            <a:off x="6803817" y="1798826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Falcao</a:t>
            </a:r>
            <a:r>
              <a:rPr lang="es-ES" sz="1100" i="1" dirty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9" name="Rectangle 32"/>
          <p:cNvSpPr/>
          <p:nvPr/>
        </p:nvSpPr>
        <p:spPr>
          <a:xfrm>
            <a:off x="6803817" y="2317015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James </a:t>
            </a:r>
            <a:r>
              <a:rPr lang="es-ES" sz="1100" i="1" dirty="0" err="1">
                <a:solidFill>
                  <a:schemeClr val="bg1"/>
                </a:solidFill>
              </a:rPr>
              <a:t>Rodriguez</a:t>
            </a:r>
            <a:endParaRPr lang="es-ES" sz="1100" i="1" dirty="0">
              <a:solidFill>
                <a:schemeClr val="bg1"/>
              </a:solidFill>
            </a:endParaRPr>
          </a:p>
          <a:p>
            <a:r>
              <a:rPr lang="es-ES" sz="1100" b="1" dirty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40" name="Rectangle 33"/>
          <p:cNvSpPr/>
          <p:nvPr/>
        </p:nvSpPr>
        <p:spPr>
          <a:xfrm>
            <a:off x="6803817" y="2835204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41" name="Rectangle 34"/>
          <p:cNvSpPr/>
          <p:nvPr/>
        </p:nvSpPr>
        <p:spPr>
          <a:xfrm>
            <a:off x="6824749" y="335339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>
                <a:solidFill>
                  <a:schemeClr val="bg1"/>
                </a:solidFill>
              </a:rPr>
              <a:t>Yerry</a:t>
            </a:r>
            <a:r>
              <a:rPr lang="es-ES" sz="1100" i="1" dirty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6300192" y="4238639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tx1"/>
                </a:solidFill>
              </a:rPr>
              <a:t>ListView</a:t>
            </a:r>
            <a:r>
              <a:rPr lang="es-ES" dirty="0">
                <a:solidFill>
                  <a:schemeClr val="tx1"/>
                </a:solidFill>
              </a:rPr>
              <a:t> / </a:t>
            </a:r>
            <a:r>
              <a:rPr lang="es-ES" dirty="0" err="1">
                <a:solidFill>
                  <a:schemeClr val="tx1"/>
                </a:solidFill>
              </a:rPr>
              <a:t>RecyclerView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2880782" y="1635646"/>
            <a:ext cx="3600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es el realmente importante a la hora de construir una lista. El View que se utiliza marca la forma de cómo se va a mostrar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6036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UML y Listas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LiSTAS 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4531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r>
              <a:rPr lang="es-ES" dirty="0"/>
              <a:t>: UML</a:t>
            </a:r>
            <a:endParaRPr lang="en-US" dirty="0"/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899592" y="1851670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-lista: </a:t>
            </a:r>
            <a:r>
              <a:rPr lang="es-ES" dirty="0" err="1">
                <a:solidFill>
                  <a:schemeClr val="bg1"/>
                </a:solidFill>
              </a:rPr>
              <a:t>ListView</a:t>
            </a:r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-</a:t>
            </a:r>
            <a:r>
              <a:rPr lang="es-ES" dirty="0" err="1">
                <a:solidFill>
                  <a:schemeClr val="bg1"/>
                </a:solidFill>
              </a:rPr>
              <a:t>adapter</a:t>
            </a:r>
            <a:r>
              <a:rPr lang="es-ES" dirty="0">
                <a:solidFill>
                  <a:schemeClr val="bg1"/>
                </a:solidFill>
              </a:rPr>
              <a:t>: </a:t>
            </a:r>
            <a:r>
              <a:rPr lang="es-ES" dirty="0" err="1">
                <a:solidFill>
                  <a:schemeClr val="bg1"/>
                </a:solidFill>
              </a:rPr>
              <a:t>Cadapter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99592" y="1862708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Activity</a:t>
            </a:r>
            <a:r>
              <a:rPr lang="es-ES" dirty="0">
                <a:solidFill>
                  <a:schemeClr val="bg1"/>
                </a:solidFill>
              </a:rPr>
              <a:t>/</a:t>
            </a:r>
            <a:r>
              <a:rPr lang="es-ES" dirty="0" err="1">
                <a:solidFill>
                  <a:schemeClr val="bg1"/>
                </a:solidFill>
              </a:rPr>
              <a:t>Fragment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148064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148064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BaseAdapter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5148064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>
                <a:solidFill>
                  <a:schemeClr val="bg1"/>
                </a:solidFill>
              </a:rPr>
              <a:t>array</a:t>
            </a:r>
            <a:r>
              <a:rPr lang="es-ES" dirty="0">
                <a:solidFill>
                  <a:schemeClr val="bg1"/>
                </a:solidFill>
              </a:rPr>
              <a:t> : </a:t>
            </a:r>
            <a:r>
              <a:rPr lang="es-ES" dirty="0" err="1">
                <a:solidFill>
                  <a:schemeClr val="bg1"/>
                </a:solidFill>
              </a:rPr>
              <a:t>ArrayList</a:t>
            </a:r>
            <a:r>
              <a:rPr lang="es-ES" dirty="0">
                <a:solidFill>
                  <a:schemeClr val="bg1"/>
                </a:solidFill>
              </a:rPr>
              <a:t>&lt;Objeto&gt;</a:t>
            </a: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48064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CAdapter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380312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7380312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/>
                </a:solidFill>
              </a:rPr>
              <a:t>Objeto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3419872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3419872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ListView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ombo 3"/>
          <p:cNvSpPr/>
          <p:nvPr/>
        </p:nvSpPr>
        <p:spPr>
          <a:xfrm>
            <a:off x="2483768" y="217570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ombo 14"/>
          <p:cNvSpPr/>
          <p:nvPr/>
        </p:nvSpPr>
        <p:spPr>
          <a:xfrm>
            <a:off x="2516971" y="259178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6" name="Conector angular 15"/>
          <p:cNvCxnSpPr>
            <a:stCxn id="4" idx="3"/>
            <a:endCxn id="13" idx="1"/>
          </p:cNvCxnSpPr>
          <p:nvPr/>
        </p:nvCxnSpPr>
        <p:spPr>
          <a:xfrm flipV="1">
            <a:off x="2783801" y="1965201"/>
            <a:ext cx="636071" cy="30051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angular 17"/>
          <p:cNvCxnSpPr>
            <a:stCxn id="15" idx="3"/>
            <a:endCxn id="9" idx="1"/>
          </p:cNvCxnSpPr>
          <p:nvPr/>
        </p:nvCxnSpPr>
        <p:spPr>
          <a:xfrm>
            <a:off x="2817004" y="2681796"/>
            <a:ext cx="2331060" cy="363525"/>
          </a:xfrm>
          <a:prstGeom prst="bentConnector3">
            <a:avLst>
              <a:gd name="adj1" fmla="val 125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mbo 22"/>
          <p:cNvSpPr/>
          <p:nvPr/>
        </p:nvSpPr>
        <p:spPr>
          <a:xfrm>
            <a:off x="6756242" y="343584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8" name="Conector recto 27"/>
          <p:cNvCxnSpPr>
            <a:stCxn id="23" idx="3"/>
          </p:cNvCxnSpPr>
          <p:nvPr/>
        </p:nvCxnSpPr>
        <p:spPr>
          <a:xfrm>
            <a:off x="7056275" y="3525856"/>
            <a:ext cx="324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riángulo isósceles 28"/>
          <p:cNvSpPr/>
          <p:nvPr/>
        </p:nvSpPr>
        <p:spPr>
          <a:xfrm>
            <a:off x="5868144" y="2586471"/>
            <a:ext cx="144016" cy="124152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1" name="Conector recto 30"/>
          <p:cNvCxnSpPr>
            <a:stCxn id="29" idx="3"/>
            <a:endCxn id="9" idx="0"/>
          </p:cNvCxnSpPr>
          <p:nvPr/>
        </p:nvCxnSpPr>
        <p:spPr>
          <a:xfrm>
            <a:off x="5940152" y="2710623"/>
            <a:ext cx="0" cy="160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1470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r>
              <a:rPr lang="es-ES" dirty="0"/>
              <a:t>: UML</a:t>
            </a:r>
            <a:endParaRPr lang="en-US" dirty="0"/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899592" y="1851670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-lista: </a:t>
            </a:r>
            <a:r>
              <a:rPr lang="es-ES" dirty="0" err="1">
                <a:solidFill>
                  <a:schemeClr val="bg1"/>
                </a:solidFill>
              </a:rPr>
              <a:t>ListView</a:t>
            </a:r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-</a:t>
            </a:r>
            <a:r>
              <a:rPr lang="es-ES" dirty="0" err="1">
                <a:solidFill>
                  <a:schemeClr val="bg1"/>
                </a:solidFill>
              </a:rPr>
              <a:t>adapter</a:t>
            </a:r>
            <a:r>
              <a:rPr lang="es-ES" dirty="0">
                <a:solidFill>
                  <a:schemeClr val="bg1"/>
                </a:solidFill>
              </a:rPr>
              <a:t>: </a:t>
            </a:r>
            <a:r>
              <a:rPr lang="es-ES" dirty="0" err="1">
                <a:solidFill>
                  <a:schemeClr val="bg1"/>
                </a:solidFill>
              </a:rPr>
              <a:t>Cadapter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99592" y="1862708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Activity</a:t>
            </a:r>
            <a:r>
              <a:rPr lang="es-ES" dirty="0">
                <a:solidFill>
                  <a:schemeClr val="bg1"/>
                </a:solidFill>
              </a:rPr>
              <a:t>/</a:t>
            </a:r>
            <a:r>
              <a:rPr lang="es-ES" dirty="0" err="1">
                <a:solidFill>
                  <a:schemeClr val="bg1"/>
                </a:solidFill>
              </a:rPr>
              <a:t>Fragment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148064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148064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BaseAdapter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5148064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>
                <a:solidFill>
                  <a:schemeClr val="bg1"/>
                </a:solidFill>
              </a:rPr>
              <a:t>array</a:t>
            </a:r>
            <a:r>
              <a:rPr lang="es-ES" dirty="0">
                <a:solidFill>
                  <a:schemeClr val="bg1"/>
                </a:solidFill>
              </a:rPr>
              <a:t> : </a:t>
            </a:r>
            <a:r>
              <a:rPr lang="es-ES" dirty="0" err="1">
                <a:solidFill>
                  <a:schemeClr val="bg1"/>
                </a:solidFill>
              </a:rPr>
              <a:t>ArrayList</a:t>
            </a:r>
            <a:r>
              <a:rPr lang="es-ES" dirty="0">
                <a:solidFill>
                  <a:schemeClr val="bg1"/>
                </a:solidFill>
              </a:rPr>
              <a:t>&lt;Objeto&gt;</a:t>
            </a: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48064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CAdapter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380312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7380312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/>
                </a:solidFill>
              </a:rPr>
              <a:t>Objeto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3419872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3419872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ListView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ombo 3"/>
          <p:cNvSpPr/>
          <p:nvPr/>
        </p:nvSpPr>
        <p:spPr>
          <a:xfrm>
            <a:off x="2483768" y="217570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ombo 14"/>
          <p:cNvSpPr/>
          <p:nvPr/>
        </p:nvSpPr>
        <p:spPr>
          <a:xfrm>
            <a:off x="2516971" y="259178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6" name="Conector angular 15"/>
          <p:cNvCxnSpPr>
            <a:stCxn id="4" idx="3"/>
            <a:endCxn id="13" idx="1"/>
          </p:cNvCxnSpPr>
          <p:nvPr/>
        </p:nvCxnSpPr>
        <p:spPr>
          <a:xfrm flipV="1">
            <a:off x="2783801" y="1965201"/>
            <a:ext cx="636071" cy="30051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angular 17"/>
          <p:cNvCxnSpPr>
            <a:stCxn id="15" idx="3"/>
            <a:endCxn id="9" idx="1"/>
          </p:cNvCxnSpPr>
          <p:nvPr/>
        </p:nvCxnSpPr>
        <p:spPr>
          <a:xfrm>
            <a:off x="2817004" y="2681796"/>
            <a:ext cx="2331060" cy="363525"/>
          </a:xfrm>
          <a:prstGeom prst="bentConnector3">
            <a:avLst>
              <a:gd name="adj1" fmla="val 125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mbo 22"/>
          <p:cNvSpPr/>
          <p:nvPr/>
        </p:nvSpPr>
        <p:spPr>
          <a:xfrm>
            <a:off x="6756242" y="343584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8" name="Conector recto 27"/>
          <p:cNvCxnSpPr>
            <a:stCxn id="23" idx="3"/>
          </p:cNvCxnSpPr>
          <p:nvPr/>
        </p:nvCxnSpPr>
        <p:spPr>
          <a:xfrm>
            <a:off x="7056275" y="3525856"/>
            <a:ext cx="324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riángulo isósceles 28"/>
          <p:cNvSpPr/>
          <p:nvPr/>
        </p:nvSpPr>
        <p:spPr>
          <a:xfrm>
            <a:off x="5868144" y="2586471"/>
            <a:ext cx="144016" cy="124152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1" name="Conector recto 30"/>
          <p:cNvCxnSpPr>
            <a:stCxn id="29" idx="3"/>
            <a:endCxn id="9" idx="0"/>
          </p:cNvCxnSpPr>
          <p:nvPr/>
        </p:nvCxnSpPr>
        <p:spPr>
          <a:xfrm>
            <a:off x="5940152" y="2710623"/>
            <a:ext cx="0" cy="160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822960" y="3587971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a crear extiende de </a:t>
            </a:r>
            <a:r>
              <a:rPr lang="es-ES" dirty="0" err="1">
                <a:solidFill>
                  <a:schemeClr val="tx1"/>
                </a:solidFill>
              </a:rPr>
              <a:t>BaseAdapter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602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4563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Por ejemplo en </a:t>
            </a:r>
            <a:r>
              <a:rPr lang="es-ES" dirty="0" err="1">
                <a:solidFill>
                  <a:schemeClr val="tx1"/>
                </a:solidFill>
              </a:rPr>
              <a:t>Youtube</a:t>
            </a:r>
            <a:r>
              <a:rPr lang="es-ES" dirty="0">
                <a:solidFill>
                  <a:schemeClr val="tx1"/>
                </a:solidFill>
              </a:rPr>
              <a:t> se presenta una lista de Videos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105474"/>
            <a:ext cx="2641609" cy="4520087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156176" y="1131590"/>
            <a:ext cx="2641608" cy="3168352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92421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r>
              <a:rPr lang="es-ES" dirty="0"/>
              <a:t>: UML</a:t>
            </a:r>
            <a:endParaRPr lang="en-US" dirty="0"/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899592" y="1851670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-lista: </a:t>
            </a:r>
            <a:r>
              <a:rPr lang="es-ES" dirty="0" err="1">
                <a:solidFill>
                  <a:schemeClr val="bg1"/>
                </a:solidFill>
              </a:rPr>
              <a:t>ListView</a:t>
            </a:r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-</a:t>
            </a:r>
            <a:r>
              <a:rPr lang="es-ES" dirty="0" err="1">
                <a:solidFill>
                  <a:schemeClr val="bg1"/>
                </a:solidFill>
              </a:rPr>
              <a:t>adapter</a:t>
            </a:r>
            <a:r>
              <a:rPr lang="es-ES" dirty="0">
                <a:solidFill>
                  <a:schemeClr val="bg1"/>
                </a:solidFill>
              </a:rPr>
              <a:t>: </a:t>
            </a:r>
            <a:r>
              <a:rPr lang="es-ES" dirty="0" err="1">
                <a:solidFill>
                  <a:schemeClr val="bg1"/>
                </a:solidFill>
              </a:rPr>
              <a:t>Cadapter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99592" y="1862708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Activity</a:t>
            </a:r>
            <a:r>
              <a:rPr lang="es-ES" dirty="0">
                <a:solidFill>
                  <a:schemeClr val="bg1"/>
                </a:solidFill>
              </a:rPr>
              <a:t>/</a:t>
            </a:r>
            <a:r>
              <a:rPr lang="es-ES" dirty="0" err="1">
                <a:solidFill>
                  <a:schemeClr val="bg1"/>
                </a:solidFill>
              </a:rPr>
              <a:t>Fragment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148064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148064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BaseAdapter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5148064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>
                <a:solidFill>
                  <a:schemeClr val="bg1"/>
                </a:solidFill>
              </a:rPr>
              <a:t>array</a:t>
            </a:r>
            <a:r>
              <a:rPr lang="es-ES" dirty="0">
                <a:solidFill>
                  <a:schemeClr val="bg1"/>
                </a:solidFill>
              </a:rPr>
              <a:t> : </a:t>
            </a:r>
            <a:r>
              <a:rPr lang="es-ES" dirty="0" err="1">
                <a:solidFill>
                  <a:schemeClr val="bg1"/>
                </a:solidFill>
              </a:rPr>
              <a:t>ArrayList</a:t>
            </a:r>
            <a:r>
              <a:rPr lang="es-ES" dirty="0">
                <a:solidFill>
                  <a:schemeClr val="bg1"/>
                </a:solidFill>
              </a:rPr>
              <a:t>&lt;Objeto&gt;</a:t>
            </a: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48064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CAdapter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380312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7380312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/>
                </a:solidFill>
              </a:rPr>
              <a:t>Objeto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3419872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3419872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ListView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ombo 3"/>
          <p:cNvSpPr/>
          <p:nvPr/>
        </p:nvSpPr>
        <p:spPr>
          <a:xfrm>
            <a:off x="2483768" y="217570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ombo 14"/>
          <p:cNvSpPr/>
          <p:nvPr/>
        </p:nvSpPr>
        <p:spPr>
          <a:xfrm>
            <a:off x="2516971" y="259178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6" name="Conector angular 15"/>
          <p:cNvCxnSpPr>
            <a:stCxn id="4" idx="3"/>
            <a:endCxn id="13" idx="1"/>
          </p:cNvCxnSpPr>
          <p:nvPr/>
        </p:nvCxnSpPr>
        <p:spPr>
          <a:xfrm flipV="1">
            <a:off x="2783801" y="1965201"/>
            <a:ext cx="636071" cy="30051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angular 17"/>
          <p:cNvCxnSpPr>
            <a:stCxn id="15" idx="3"/>
            <a:endCxn id="9" idx="1"/>
          </p:cNvCxnSpPr>
          <p:nvPr/>
        </p:nvCxnSpPr>
        <p:spPr>
          <a:xfrm>
            <a:off x="2817004" y="2681796"/>
            <a:ext cx="2331060" cy="363525"/>
          </a:xfrm>
          <a:prstGeom prst="bentConnector3">
            <a:avLst>
              <a:gd name="adj1" fmla="val 125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mbo 22"/>
          <p:cNvSpPr/>
          <p:nvPr/>
        </p:nvSpPr>
        <p:spPr>
          <a:xfrm>
            <a:off x="6756242" y="343584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8" name="Conector recto 27"/>
          <p:cNvCxnSpPr>
            <a:stCxn id="23" idx="3"/>
          </p:cNvCxnSpPr>
          <p:nvPr/>
        </p:nvCxnSpPr>
        <p:spPr>
          <a:xfrm>
            <a:off x="7056275" y="3525856"/>
            <a:ext cx="324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riángulo isósceles 28"/>
          <p:cNvSpPr/>
          <p:nvPr/>
        </p:nvSpPr>
        <p:spPr>
          <a:xfrm>
            <a:off x="5868144" y="2586471"/>
            <a:ext cx="144016" cy="124152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1" name="Conector recto 30"/>
          <p:cNvCxnSpPr>
            <a:stCxn id="29" idx="3"/>
            <a:endCxn id="9" idx="0"/>
          </p:cNvCxnSpPr>
          <p:nvPr/>
        </p:nvCxnSpPr>
        <p:spPr>
          <a:xfrm>
            <a:off x="5940152" y="2710623"/>
            <a:ext cx="0" cy="160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822960" y="3587971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El arreglo a representar se ubica en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4871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Adapters</a:t>
            </a:r>
            <a:r>
              <a:rPr lang="es-ES" dirty="0"/>
              <a:t>: UML</a:t>
            </a:r>
            <a:endParaRPr lang="en-US" dirty="0"/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899592" y="1851670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-lista: </a:t>
            </a:r>
            <a:r>
              <a:rPr lang="es-ES" dirty="0" err="1">
                <a:solidFill>
                  <a:schemeClr val="bg1"/>
                </a:solidFill>
              </a:rPr>
              <a:t>ListView</a:t>
            </a:r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-</a:t>
            </a:r>
            <a:r>
              <a:rPr lang="es-ES" dirty="0" err="1">
                <a:solidFill>
                  <a:schemeClr val="bg1"/>
                </a:solidFill>
              </a:rPr>
              <a:t>adapter</a:t>
            </a:r>
            <a:r>
              <a:rPr lang="es-ES" dirty="0">
                <a:solidFill>
                  <a:schemeClr val="bg1"/>
                </a:solidFill>
              </a:rPr>
              <a:t>: </a:t>
            </a:r>
            <a:r>
              <a:rPr lang="es-ES" dirty="0" err="1">
                <a:solidFill>
                  <a:schemeClr val="bg1"/>
                </a:solidFill>
              </a:rPr>
              <a:t>Cadapter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99592" y="1862708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Activity</a:t>
            </a:r>
            <a:r>
              <a:rPr lang="es-ES" dirty="0">
                <a:solidFill>
                  <a:schemeClr val="bg1"/>
                </a:solidFill>
              </a:rPr>
              <a:t>/</a:t>
            </a:r>
            <a:r>
              <a:rPr lang="es-ES" dirty="0" err="1">
                <a:solidFill>
                  <a:schemeClr val="bg1"/>
                </a:solidFill>
              </a:rPr>
              <a:t>Fragment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148064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148064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BaseAdapter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5148064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>
                <a:solidFill>
                  <a:schemeClr val="bg1"/>
                </a:solidFill>
              </a:rPr>
              <a:t>array</a:t>
            </a:r>
            <a:r>
              <a:rPr lang="es-ES" dirty="0">
                <a:solidFill>
                  <a:schemeClr val="bg1"/>
                </a:solidFill>
              </a:rPr>
              <a:t> : </a:t>
            </a:r>
            <a:r>
              <a:rPr lang="es-ES" dirty="0" err="1">
                <a:solidFill>
                  <a:schemeClr val="bg1"/>
                </a:solidFill>
              </a:rPr>
              <a:t>ArrayList</a:t>
            </a:r>
            <a:r>
              <a:rPr lang="es-ES" dirty="0">
                <a:solidFill>
                  <a:schemeClr val="bg1"/>
                </a:solidFill>
              </a:rPr>
              <a:t>&lt;Objeto&gt;</a:t>
            </a: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48064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CAdapter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380312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7380312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>
                <a:solidFill>
                  <a:schemeClr val="bg1"/>
                </a:solidFill>
              </a:rPr>
              <a:t>Objeto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3419872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3419872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>
                <a:solidFill>
                  <a:schemeClr val="bg1"/>
                </a:solidFill>
              </a:rPr>
              <a:t>ListView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ombo 3"/>
          <p:cNvSpPr/>
          <p:nvPr/>
        </p:nvSpPr>
        <p:spPr>
          <a:xfrm>
            <a:off x="2483768" y="217570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ombo 14"/>
          <p:cNvSpPr/>
          <p:nvPr/>
        </p:nvSpPr>
        <p:spPr>
          <a:xfrm>
            <a:off x="2516971" y="259178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6" name="Conector angular 15"/>
          <p:cNvCxnSpPr>
            <a:stCxn id="4" idx="3"/>
            <a:endCxn id="13" idx="1"/>
          </p:cNvCxnSpPr>
          <p:nvPr/>
        </p:nvCxnSpPr>
        <p:spPr>
          <a:xfrm flipV="1">
            <a:off x="2783801" y="1965201"/>
            <a:ext cx="636071" cy="30051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angular 17"/>
          <p:cNvCxnSpPr>
            <a:stCxn id="15" idx="3"/>
            <a:endCxn id="9" idx="1"/>
          </p:cNvCxnSpPr>
          <p:nvPr/>
        </p:nvCxnSpPr>
        <p:spPr>
          <a:xfrm>
            <a:off x="2817004" y="2681796"/>
            <a:ext cx="2331060" cy="363525"/>
          </a:xfrm>
          <a:prstGeom prst="bentConnector3">
            <a:avLst>
              <a:gd name="adj1" fmla="val 125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mbo 22"/>
          <p:cNvSpPr/>
          <p:nvPr/>
        </p:nvSpPr>
        <p:spPr>
          <a:xfrm>
            <a:off x="6756242" y="343584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8" name="Conector recto 27"/>
          <p:cNvCxnSpPr>
            <a:stCxn id="23" idx="3"/>
          </p:cNvCxnSpPr>
          <p:nvPr/>
        </p:nvCxnSpPr>
        <p:spPr>
          <a:xfrm>
            <a:off x="7056275" y="3525856"/>
            <a:ext cx="324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riángulo isósceles 28"/>
          <p:cNvSpPr/>
          <p:nvPr/>
        </p:nvSpPr>
        <p:spPr>
          <a:xfrm>
            <a:off x="5868144" y="2586471"/>
            <a:ext cx="144016" cy="124152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1" name="Conector recto 30"/>
          <p:cNvCxnSpPr>
            <a:stCxn id="29" idx="3"/>
            <a:endCxn id="9" idx="0"/>
          </p:cNvCxnSpPr>
          <p:nvPr/>
        </p:nvCxnSpPr>
        <p:spPr>
          <a:xfrm>
            <a:off x="5940152" y="2710623"/>
            <a:ext cx="0" cy="160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822960" y="3587971"/>
            <a:ext cx="30289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Finalmente, en la </a:t>
            </a:r>
            <a:r>
              <a:rPr lang="es-ES" dirty="0" err="1">
                <a:solidFill>
                  <a:schemeClr val="tx1"/>
                </a:solidFill>
              </a:rPr>
              <a:t>Activity</a:t>
            </a:r>
            <a:r>
              <a:rPr lang="es-ES" dirty="0">
                <a:solidFill>
                  <a:schemeClr val="tx1"/>
                </a:solidFill>
              </a:rPr>
              <a:t>/</a:t>
            </a:r>
            <a:r>
              <a:rPr lang="es-ES" dirty="0" err="1">
                <a:solidFill>
                  <a:schemeClr val="tx1"/>
                </a:solidFill>
              </a:rPr>
              <a:t>Fragment</a:t>
            </a:r>
            <a:r>
              <a:rPr lang="es-ES" dirty="0">
                <a:solidFill>
                  <a:schemeClr val="tx1"/>
                </a:solidFill>
              </a:rPr>
              <a:t> se maneja el vínculo entre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y la lista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0076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Interacciones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LiSTAS 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4572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Interacciones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2960" y="1384301"/>
            <a:ext cx="3677032" cy="3017520"/>
          </a:xfrm>
        </p:spPr>
        <p:txBody>
          <a:bodyPr/>
          <a:lstStyle/>
          <a:p>
            <a:r>
              <a:rPr lang="es-ES" dirty="0"/>
              <a:t>Las interacciones dependen de los </a:t>
            </a:r>
            <a:r>
              <a:rPr lang="es-ES" dirty="0" err="1"/>
              <a:t>views</a:t>
            </a:r>
            <a:r>
              <a:rPr lang="es-ES" dirty="0"/>
              <a:t> que se ubican dentro de cada ítem.</a:t>
            </a:r>
          </a:p>
          <a:p>
            <a:endParaRPr lang="es-ES" dirty="0"/>
          </a:p>
          <a:p>
            <a:r>
              <a:rPr lang="es-ES" dirty="0"/>
              <a:t>En la derecha, por ejemplo, se puede usar un </a:t>
            </a:r>
            <a:r>
              <a:rPr lang="es-ES" dirty="0" err="1"/>
              <a:t>OnClickListener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/>
              <a:t>El evento se programa dentro del </a:t>
            </a:r>
            <a:r>
              <a:rPr lang="es-ES" b="1" i="1" dirty="0" err="1"/>
              <a:t>Adapter</a:t>
            </a:r>
            <a:endParaRPr lang="es-CO" b="1" i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910" y="1434976"/>
            <a:ext cx="2421064" cy="2945628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942981" y="2008688"/>
            <a:ext cx="2232248" cy="79208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>
                <a:solidFill>
                  <a:schemeClr val="bg1"/>
                </a:solidFill>
              </a:rPr>
              <a:t>Descripción de la publicación. La extensión del texto puede ser hasta de 65635 </a:t>
            </a:r>
            <a:r>
              <a:rPr lang="es-ES" sz="1000" dirty="0" err="1">
                <a:solidFill>
                  <a:schemeClr val="bg1"/>
                </a:solidFill>
              </a:rPr>
              <a:t>carácteres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868144" y="2873692"/>
            <a:ext cx="2413403" cy="93519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5868144" y="2873691"/>
            <a:ext cx="2413404" cy="93519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5865460" y="2873691"/>
            <a:ext cx="2416087" cy="9351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5868142" y="3808887"/>
            <a:ext cx="242106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err="1">
                <a:solidFill>
                  <a:schemeClr val="bg1"/>
                </a:solidFill>
              </a:rPr>
              <a:t>Likes</a:t>
            </a:r>
            <a:r>
              <a:rPr lang="es-ES" sz="1000" dirty="0">
                <a:solidFill>
                  <a:schemeClr val="bg1"/>
                </a:solidFill>
              </a:rPr>
              <a:t> y reacciones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5868142" y="4088535"/>
            <a:ext cx="78653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>
                <a:solidFill>
                  <a:schemeClr val="bg1"/>
                </a:solidFill>
              </a:rPr>
              <a:t>Reaccionar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6649410" y="4088535"/>
            <a:ext cx="78653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>
                <a:solidFill>
                  <a:schemeClr val="bg1"/>
                </a:solidFill>
              </a:rPr>
              <a:t>Comentar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7445384" y="4088535"/>
            <a:ext cx="836163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>
                <a:solidFill>
                  <a:schemeClr val="bg1"/>
                </a:solidFill>
              </a:rPr>
              <a:t>Compartir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6189251" y="1792664"/>
            <a:ext cx="1287760" cy="14401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600" dirty="0">
                <a:solidFill>
                  <a:schemeClr val="bg1"/>
                </a:solidFill>
              </a:rPr>
              <a:t>Hora y fecha</a:t>
            </a:r>
            <a:endParaRPr lang="es-CO" sz="600" dirty="0">
              <a:solidFill>
                <a:schemeClr val="bg1"/>
              </a:solidFill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6189251" y="1481204"/>
            <a:ext cx="1625788" cy="35165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900" b="1" dirty="0">
                <a:solidFill>
                  <a:schemeClr val="bg1"/>
                </a:solidFill>
              </a:rPr>
              <a:t>Información de la publicación en negrita</a:t>
            </a:r>
            <a:endParaRPr lang="es-CO" sz="900" b="1" dirty="0">
              <a:solidFill>
                <a:schemeClr val="bg1"/>
              </a:solidFill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5919984" y="1512356"/>
            <a:ext cx="341425" cy="320504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sz="900" b="1" dirty="0">
              <a:solidFill>
                <a:schemeClr val="bg1"/>
              </a:solidFill>
            </a:endParaRPr>
          </a:p>
        </p:txBody>
      </p:sp>
      <p:cxnSp>
        <p:nvCxnSpPr>
          <p:cNvPr id="17" name="Conector recto 16"/>
          <p:cNvCxnSpPr/>
          <p:nvPr/>
        </p:nvCxnSpPr>
        <p:spPr>
          <a:xfrm>
            <a:off x="5914558" y="1512355"/>
            <a:ext cx="346851" cy="3205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 flipV="1">
            <a:off x="5917751" y="1512354"/>
            <a:ext cx="343658" cy="308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ángulo 18"/>
          <p:cNvSpPr/>
          <p:nvPr/>
        </p:nvSpPr>
        <p:spPr>
          <a:xfrm>
            <a:off x="3301122" y="4074470"/>
            <a:ext cx="14494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OnClickListener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21" name="Conector recto de flecha 20"/>
          <p:cNvCxnSpPr>
            <a:stCxn id="19" idx="3"/>
            <a:endCxn id="11" idx="1"/>
          </p:cNvCxnSpPr>
          <p:nvPr/>
        </p:nvCxnSpPr>
        <p:spPr>
          <a:xfrm>
            <a:off x="4750558" y="4228359"/>
            <a:ext cx="11175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066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Ejercicio de clase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50838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899592" y="627534"/>
            <a:ext cx="33746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" sz="3200" dirty="0">
                <a:solidFill>
                  <a:schemeClr val="tx1"/>
                </a:solidFill>
              </a:rPr>
              <a:t>Ejercicio de clase</a:t>
            </a:r>
            <a:endParaRPr lang="es-CO" sz="3200" dirty="0">
              <a:solidFill>
                <a:schemeClr val="tx1"/>
              </a:solidFill>
            </a:endParaRP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122" y="1419622"/>
            <a:ext cx="1860894" cy="3307074"/>
          </a:xfrm>
          <a:prstGeom prst="rect">
            <a:avLst/>
          </a:prstGeom>
        </p:spPr>
      </p:pic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/>
          <p:cNvSpPr/>
          <p:nvPr/>
        </p:nvSpPr>
        <p:spPr>
          <a:xfrm>
            <a:off x="5004048" y="2499742"/>
            <a:ext cx="1380506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b="1" dirty="0">
                <a:solidFill>
                  <a:schemeClr val="tx1"/>
                </a:solidFill>
              </a:rPr>
              <a:t>ACTIVIDAD</a:t>
            </a:r>
          </a:p>
          <a:p>
            <a:pPr algn="ctr"/>
            <a:r>
              <a:rPr lang="es-ES" sz="3200" b="1" dirty="0">
                <a:solidFill>
                  <a:srgbClr val="9C5BCD"/>
                </a:solidFill>
                <a:latin typeface="Arial Narrow" panose="020B0606020202030204" pitchFamily="34" charset="0"/>
              </a:rPr>
              <a:t>LISTAS</a:t>
            </a:r>
            <a:endParaRPr lang="es-CO" b="1" dirty="0">
              <a:solidFill>
                <a:srgbClr val="9C5BCD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5487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563888" y="1419622"/>
            <a:ext cx="46805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Desarrolle una aplicación de listas parecido a los </a:t>
            </a:r>
            <a:r>
              <a:rPr lang="es-ES" b="1" i="1" dirty="0" err="1">
                <a:solidFill>
                  <a:schemeClr val="tx1"/>
                </a:solidFill>
              </a:rPr>
              <a:t>feed</a:t>
            </a:r>
            <a:r>
              <a:rPr lang="es-ES" dirty="0">
                <a:solidFill>
                  <a:schemeClr val="tx1"/>
                </a:solidFill>
              </a:rPr>
              <a:t> que puede encontrarse en aplicaciones de su uso.</a:t>
            </a:r>
            <a:endParaRPr lang="es-ES" b="1" i="1" dirty="0">
              <a:solidFill>
                <a:schemeClr val="tx1"/>
              </a:solidFill>
            </a:endParaRP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La lista permitirá eliminar publicaciones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También podrá dar LIKE.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899592" y="627534"/>
            <a:ext cx="33746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" sz="3200" dirty="0">
                <a:solidFill>
                  <a:schemeClr val="tx1"/>
                </a:solidFill>
              </a:rPr>
              <a:t>Ejercicio de clase</a:t>
            </a:r>
            <a:endParaRPr lang="es-CO" sz="3200" dirty="0">
              <a:solidFill>
                <a:schemeClr val="tx1"/>
              </a:solidFill>
            </a:endParaRP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9622"/>
            <a:ext cx="1860894" cy="3307074"/>
          </a:xfrm>
          <a:prstGeom prst="rect">
            <a:avLst/>
          </a:prstGeom>
        </p:spPr>
      </p:pic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424567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563888" y="1419622"/>
            <a:ext cx="468052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Inicialmente defina un modelo de ítem para saber qué necesita representar.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b="1" i="1" dirty="0">
                <a:solidFill>
                  <a:schemeClr val="tx1"/>
                </a:solidFill>
              </a:rPr>
              <a:t>CONSEJO</a:t>
            </a:r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Incluya un </a:t>
            </a:r>
            <a:r>
              <a:rPr lang="es-ES" dirty="0" err="1">
                <a:solidFill>
                  <a:schemeClr val="tx1"/>
                </a:solidFill>
              </a:rPr>
              <a:t>boolean</a:t>
            </a:r>
            <a:r>
              <a:rPr lang="es-ES" dirty="0">
                <a:solidFill>
                  <a:schemeClr val="tx1"/>
                </a:solidFill>
              </a:rPr>
              <a:t> para determinar si la publicación ha sido “</a:t>
            </a:r>
            <a:r>
              <a:rPr lang="es-ES" dirty="0" err="1">
                <a:solidFill>
                  <a:schemeClr val="tx1"/>
                </a:solidFill>
              </a:rPr>
              <a:t>likeada</a:t>
            </a:r>
            <a:r>
              <a:rPr lang="es-ES" dirty="0">
                <a:solidFill>
                  <a:schemeClr val="tx1"/>
                </a:solidFill>
              </a:rPr>
              <a:t>” por usted. De ese modo un valor </a:t>
            </a:r>
            <a:r>
              <a:rPr lang="es-ES" dirty="0" err="1">
                <a:solidFill>
                  <a:schemeClr val="tx1"/>
                </a:solidFill>
              </a:rPr>
              <a:t>boolean</a:t>
            </a:r>
            <a:r>
              <a:rPr lang="es-ES" dirty="0">
                <a:solidFill>
                  <a:schemeClr val="tx1"/>
                </a:solidFill>
              </a:rPr>
              <a:t> le ayudará a pintar el botón de </a:t>
            </a:r>
            <a:r>
              <a:rPr lang="es-ES" dirty="0" err="1">
                <a:solidFill>
                  <a:schemeClr val="tx1"/>
                </a:solidFill>
              </a:rPr>
              <a:t>like</a:t>
            </a:r>
            <a:r>
              <a:rPr lang="es-ES" dirty="0">
                <a:solidFill>
                  <a:schemeClr val="tx1"/>
                </a:solidFill>
              </a:rPr>
              <a:t> de un color u otro.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899592" y="627534"/>
            <a:ext cx="33746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" sz="3200" dirty="0">
                <a:solidFill>
                  <a:schemeClr val="tx1"/>
                </a:solidFill>
              </a:rPr>
              <a:t>Ejercicio de clase</a:t>
            </a:r>
            <a:endParaRPr lang="es-CO" sz="3200" dirty="0">
              <a:solidFill>
                <a:schemeClr val="tx1"/>
              </a:solidFill>
            </a:endParaRPr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115616" y="1563636"/>
            <a:ext cx="2088232" cy="25922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1115616" y="1563637"/>
            <a:ext cx="2088232" cy="1512169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" name="Conector recto 6"/>
          <p:cNvCxnSpPr/>
          <p:nvPr/>
        </p:nvCxnSpPr>
        <p:spPr>
          <a:xfrm flipV="1">
            <a:off x="1115616" y="1563637"/>
            <a:ext cx="2088232" cy="1512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 flipH="1" flipV="1">
            <a:off x="1115616" y="1563637"/>
            <a:ext cx="2088232" cy="1512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2771800" y="1635646"/>
            <a:ext cx="360040" cy="3600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X</a:t>
            </a:r>
            <a:endParaRPr lang="es-CO" dirty="0"/>
          </a:p>
        </p:txBody>
      </p:sp>
      <p:sp>
        <p:nvSpPr>
          <p:cNvPr id="13" name="CuadroTexto 12"/>
          <p:cNvSpPr txBox="1"/>
          <p:nvPr/>
        </p:nvSpPr>
        <p:spPr>
          <a:xfrm>
            <a:off x="1187624" y="3075806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i="1" dirty="0"/>
              <a:t>fecha</a:t>
            </a:r>
            <a:endParaRPr lang="es-CO" sz="1000" i="1" dirty="0"/>
          </a:p>
        </p:txBody>
      </p:sp>
      <p:sp>
        <p:nvSpPr>
          <p:cNvPr id="15" name="CuadroTexto 14"/>
          <p:cNvSpPr txBox="1"/>
          <p:nvPr/>
        </p:nvSpPr>
        <p:spPr>
          <a:xfrm>
            <a:off x="1187624" y="3291830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err="1"/>
              <a:t>Lorem</a:t>
            </a:r>
            <a:r>
              <a:rPr lang="es-CO" sz="1000" dirty="0"/>
              <a:t> </a:t>
            </a:r>
            <a:r>
              <a:rPr lang="es-CO" sz="1000" dirty="0" err="1"/>
              <a:t>ipsum</a:t>
            </a:r>
            <a:r>
              <a:rPr lang="es-CO" sz="1000" dirty="0"/>
              <a:t> dolor </a:t>
            </a:r>
            <a:r>
              <a:rPr lang="es-CO" sz="1000" dirty="0" err="1"/>
              <a:t>sit</a:t>
            </a:r>
            <a:r>
              <a:rPr lang="es-CO" sz="1000" dirty="0"/>
              <a:t> </a:t>
            </a:r>
            <a:r>
              <a:rPr lang="es-CO" sz="1000" dirty="0" err="1"/>
              <a:t>amet</a:t>
            </a:r>
            <a:r>
              <a:rPr lang="es-CO" sz="1000" dirty="0"/>
              <a:t>, </a:t>
            </a:r>
            <a:r>
              <a:rPr lang="es-CO" sz="1000" dirty="0" err="1"/>
              <a:t>consectetur</a:t>
            </a:r>
            <a:r>
              <a:rPr lang="es-CO" sz="1000" dirty="0"/>
              <a:t> </a:t>
            </a:r>
            <a:r>
              <a:rPr lang="es-CO" sz="1000" dirty="0" err="1"/>
              <a:t>adipiscing</a:t>
            </a:r>
            <a:r>
              <a:rPr lang="es-CO" sz="1000" dirty="0"/>
              <a:t> </a:t>
            </a:r>
            <a:r>
              <a:rPr lang="es-CO" sz="1000" dirty="0" err="1"/>
              <a:t>elit</a:t>
            </a:r>
            <a:r>
              <a:rPr lang="es-CO" sz="1000" dirty="0"/>
              <a:t>.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1259632" y="3738976"/>
            <a:ext cx="518689" cy="3600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LIKE</a:t>
            </a:r>
            <a:endParaRPr lang="es-CO" dirty="0"/>
          </a:p>
        </p:txBody>
      </p:sp>
      <p:sp>
        <p:nvSpPr>
          <p:cNvPr id="17" name="CuadroTexto 16"/>
          <p:cNvSpPr txBox="1"/>
          <p:nvPr/>
        </p:nvSpPr>
        <p:spPr>
          <a:xfrm>
            <a:off x="2136727" y="3841434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000" i="1" dirty="0" err="1"/>
              <a:t>Views</a:t>
            </a:r>
            <a:r>
              <a:rPr lang="es-ES" sz="1000" i="1" dirty="0"/>
              <a:t>: 999</a:t>
            </a:r>
            <a:endParaRPr lang="es-CO" sz="1000" i="1" dirty="0"/>
          </a:p>
        </p:txBody>
      </p:sp>
    </p:spTree>
    <p:extLst>
      <p:ext uri="{BB962C8B-B14F-4D97-AF65-F5344CB8AC3E}">
        <p14:creationId xmlns:p14="http://schemas.microsoft.com/office/powerpoint/2010/main" val="20216373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563888" y="1419622"/>
            <a:ext cx="46805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El botón “X” le permite eliminar la publicación.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b="1" i="1" dirty="0">
                <a:solidFill>
                  <a:schemeClr val="tx1"/>
                </a:solidFill>
              </a:rPr>
              <a:t>OJO</a:t>
            </a:r>
          </a:p>
          <a:p>
            <a:r>
              <a:rPr lang="es-ES" dirty="0">
                <a:solidFill>
                  <a:schemeClr val="tx1"/>
                </a:solidFill>
              </a:rPr>
              <a:t>Cree objetos “Publicación” ficticios. De modo que tenga elementos qué borrar. NO debe crear un generador de publicaciones.</a:t>
            </a:r>
          </a:p>
        </p:txBody>
      </p:sp>
      <p:sp>
        <p:nvSpPr>
          <p:cNvPr id="9" name="Rectángulo 8"/>
          <p:cNvSpPr/>
          <p:nvPr/>
        </p:nvSpPr>
        <p:spPr>
          <a:xfrm>
            <a:off x="899592" y="627534"/>
            <a:ext cx="33746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" sz="3200" dirty="0">
                <a:solidFill>
                  <a:schemeClr val="tx1"/>
                </a:solidFill>
              </a:rPr>
              <a:t>Ejercicio de clase</a:t>
            </a:r>
            <a:endParaRPr lang="es-CO" sz="3200" dirty="0">
              <a:solidFill>
                <a:schemeClr val="tx1"/>
              </a:solidFill>
            </a:endParaRPr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115616" y="1563636"/>
            <a:ext cx="2088232" cy="25922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1115616" y="1563637"/>
            <a:ext cx="2088232" cy="1512169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" name="Conector recto 6"/>
          <p:cNvCxnSpPr/>
          <p:nvPr/>
        </p:nvCxnSpPr>
        <p:spPr>
          <a:xfrm flipV="1">
            <a:off x="1115616" y="1563637"/>
            <a:ext cx="2088232" cy="1512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 flipH="1" flipV="1">
            <a:off x="1115616" y="1563637"/>
            <a:ext cx="2088232" cy="1512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2771800" y="1635646"/>
            <a:ext cx="360040" cy="3600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X</a:t>
            </a:r>
            <a:endParaRPr lang="es-CO" dirty="0"/>
          </a:p>
        </p:txBody>
      </p:sp>
      <p:sp>
        <p:nvSpPr>
          <p:cNvPr id="13" name="CuadroTexto 12"/>
          <p:cNvSpPr txBox="1"/>
          <p:nvPr/>
        </p:nvSpPr>
        <p:spPr>
          <a:xfrm>
            <a:off x="1187624" y="3075806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i="1" dirty="0"/>
              <a:t>fecha</a:t>
            </a:r>
            <a:endParaRPr lang="es-CO" sz="1000" i="1" dirty="0"/>
          </a:p>
        </p:txBody>
      </p:sp>
      <p:sp>
        <p:nvSpPr>
          <p:cNvPr id="15" name="CuadroTexto 14"/>
          <p:cNvSpPr txBox="1"/>
          <p:nvPr/>
        </p:nvSpPr>
        <p:spPr>
          <a:xfrm>
            <a:off x="1187624" y="3291830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err="1"/>
              <a:t>Lorem</a:t>
            </a:r>
            <a:r>
              <a:rPr lang="es-CO" sz="1000" dirty="0"/>
              <a:t> </a:t>
            </a:r>
            <a:r>
              <a:rPr lang="es-CO" sz="1000" dirty="0" err="1"/>
              <a:t>ipsum</a:t>
            </a:r>
            <a:r>
              <a:rPr lang="es-CO" sz="1000" dirty="0"/>
              <a:t> dolor </a:t>
            </a:r>
            <a:r>
              <a:rPr lang="es-CO" sz="1000" dirty="0" err="1"/>
              <a:t>sit</a:t>
            </a:r>
            <a:r>
              <a:rPr lang="es-CO" sz="1000" dirty="0"/>
              <a:t> </a:t>
            </a:r>
            <a:r>
              <a:rPr lang="es-CO" sz="1000" dirty="0" err="1"/>
              <a:t>amet</a:t>
            </a:r>
            <a:r>
              <a:rPr lang="es-CO" sz="1000" dirty="0"/>
              <a:t>, </a:t>
            </a:r>
            <a:r>
              <a:rPr lang="es-CO" sz="1000" dirty="0" err="1"/>
              <a:t>consectetur</a:t>
            </a:r>
            <a:r>
              <a:rPr lang="es-CO" sz="1000" dirty="0"/>
              <a:t> </a:t>
            </a:r>
            <a:r>
              <a:rPr lang="es-CO" sz="1000" dirty="0" err="1"/>
              <a:t>adipiscing</a:t>
            </a:r>
            <a:r>
              <a:rPr lang="es-CO" sz="1000" dirty="0"/>
              <a:t> </a:t>
            </a:r>
            <a:r>
              <a:rPr lang="es-CO" sz="1000" dirty="0" err="1"/>
              <a:t>elit</a:t>
            </a:r>
            <a:r>
              <a:rPr lang="es-CO" sz="1000" dirty="0"/>
              <a:t>.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1259632" y="3738976"/>
            <a:ext cx="518689" cy="3600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LIKE</a:t>
            </a:r>
            <a:endParaRPr lang="es-CO" dirty="0"/>
          </a:p>
        </p:txBody>
      </p:sp>
      <p:sp>
        <p:nvSpPr>
          <p:cNvPr id="17" name="CuadroTexto 16"/>
          <p:cNvSpPr txBox="1"/>
          <p:nvPr/>
        </p:nvSpPr>
        <p:spPr>
          <a:xfrm>
            <a:off x="2136727" y="3841434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000" i="1" dirty="0" err="1"/>
              <a:t>Views</a:t>
            </a:r>
            <a:r>
              <a:rPr lang="es-ES" sz="1000" i="1" dirty="0"/>
              <a:t>: 999</a:t>
            </a:r>
            <a:endParaRPr lang="es-CO" sz="1000" i="1" dirty="0"/>
          </a:p>
        </p:txBody>
      </p:sp>
    </p:spTree>
    <p:extLst>
      <p:ext uri="{BB962C8B-B14F-4D97-AF65-F5344CB8AC3E}">
        <p14:creationId xmlns:p14="http://schemas.microsoft.com/office/powerpoint/2010/main" val="3425734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4563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Cada ítem tiene una estructura simular al resto de los ítems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105474"/>
            <a:ext cx="2641609" cy="4520087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156176" y="1131590"/>
            <a:ext cx="2641608" cy="3168352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" y="2446318"/>
            <a:ext cx="4653119" cy="1374394"/>
          </a:xfrm>
          <a:prstGeom prst="rect">
            <a:avLst/>
          </a:prstGeom>
          <a:ln>
            <a:noFill/>
          </a:ln>
        </p:spPr>
      </p:pic>
      <p:cxnSp>
        <p:nvCxnSpPr>
          <p:cNvPr id="7" name="Conector angular 6"/>
          <p:cNvCxnSpPr>
            <a:stCxn id="5" idx="3"/>
            <a:endCxn id="4" idx="1"/>
          </p:cNvCxnSpPr>
          <p:nvPr/>
        </p:nvCxnSpPr>
        <p:spPr>
          <a:xfrm flipV="1">
            <a:off x="5476079" y="2715766"/>
            <a:ext cx="680097" cy="417749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382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/>
        </p:nvSpPr>
        <p:spPr>
          <a:xfrm>
            <a:off x="827584" y="2446319"/>
            <a:ext cx="4648494" cy="13743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4563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Cada ítem tiene una estructura simular al resto de los ítems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105474"/>
            <a:ext cx="2641609" cy="4520087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156176" y="1131590"/>
            <a:ext cx="2641608" cy="3168352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" name="Conector angular 6"/>
          <p:cNvCxnSpPr>
            <a:stCxn id="5" idx="3"/>
            <a:endCxn id="4" idx="1"/>
          </p:cNvCxnSpPr>
          <p:nvPr/>
        </p:nvCxnSpPr>
        <p:spPr>
          <a:xfrm flipV="1">
            <a:off x="5476079" y="2715766"/>
            <a:ext cx="680097" cy="417749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 5"/>
          <p:cNvSpPr/>
          <p:nvPr/>
        </p:nvSpPr>
        <p:spPr>
          <a:xfrm>
            <a:off x="971600" y="2521447"/>
            <a:ext cx="2160240" cy="1224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" name="Conector recto 9"/>
          <p:cNvCxnSpPr/>
          <p:nvPr/>
        </p:nvCxnSpPr>
        <p:spPr>
          <a:xfrm flipV="1">
            <a:off x="971600" y="2521448"/>
            <a:ext cx="2160240" cy="122413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971599" y="2521447"/>
            <a:ext cx="2160241" cy="122413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ángulo 16"/>
          <p:cNvSpPr/>
          <p:nvPr/>
        </p:nvSpPr>
        <p:spPr>
          <a:xfrm>
            <a:off x="3275856" y="2571750"/>
            <a:ext cx="1651560" cy="648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600" b="1" dirty="0">
                <a:solidFill>
                  <a:schemeClr val="bg1"/>
                </a:solidFill>
              </a:rPr>
              <a:t>Título del video</a:t>
            </a:r>
            <a:endParaRPr lang="es-CO" sz="1600" b="1" dirty="0">
              <a:solidFill>
                <a:schemeClr val="bg1"/>
              </a:solidFill>
            </a:endParaRPr>
          </a:p>
        </p:txBody>
      </p:sp>
      <p:sp>
        <p:nvSpPr>
          <p:cNvPr id="18" name="Rectángulo 17"/>
          <p:cNvSpPr/>
          <p:nvPr/>
        </p:nvSpPr>
        <p:spPr>
          <a:xfrm>
            <a:off x="3275856" y="3240619"/>
            <a:ext cx="1944216" cy="2672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dirty="0">
                <a:solidFill>
                  <a:schemeClr val="bg1"/>
                </a:solidFill>
              </a:rPr>
              <a:t>Fecha del video . </a:t>
            </a:r>
            <a:r>
              <a:rPr lang="es-ES" dirty="0" err="1">
                <a:solidFill>
                  <a:schemeClr val="bg1"/>
                </a:solidFill>
              </a:rPr>
              <a:t>Views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9" name="Rectángulo 18"/>
          <p:cNvSpPr/>
          <p:nvPr/>
        </p:nvSpPr>
        <p:spPr>
          <a:xfrm rot="5400000">
            <a:off x="5023822" y="2490974"/>
            <a:ext cx="355848" cy="453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2400" dirty="0">
                <a:solidFill>
                  <a:schemeClr val="bg1"/>
                </a:solidFill>
              </a:rPr>
              <a:t>…</a:t>
            </a:r>
            <a:endParaRPr lang="es-CO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80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7634" y="4338761"/>
            <a:ext cx="4536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En Facebook, es una lista de publicaciones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082" y="89571"/>
            <a:ext cx="2636182" cy="45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471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  <a:endParaRPr lang="en-US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082" y="89571"/>
            <a:ext cx="2636182" cy="4510800"/>
          </a:xfrm>
          <a:prstGeom prst="rect">
            <a:avLst/>
          </a:prstGeom>
        </p:spPr>
      </p:pic>
      <p:sp>
        <p:nvSpPr>
          <p:cNvPr id="10" name="TextBox 7"/>
          <p:cNvSpPr txBox="1"/>
          <p:nvPr/>
        </p:nvSpPr>
        <p:spPr>
          <a:xfrm>
            <a:off x="817634" y="4338761"/>
            <a:ext cx="4536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En Facebook, es una lista de publicaciones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072758"/>
      </p:ext>
    </p:extLst>
  </p:cSld>
  <p:clrMapOvr>
    <a:masterClrMapping/>
  </p:clrMapOvr>
</p:sld>
</file>

<file path=ppt/theme/theme1.xml><?xml version="1.0" encoding="utf-8"?>
<a:theme xmlns:a="http://schemas.openxmlformats.org/drawingml/2006/main" name="UAO-Theme">
  <a:themeElements>
    <a:clrScheme name="Móviles">
      <a:dk1>
        <a:srgbClr val="073042"/>
      </a:dk1>
      <a:lt1>
        <a:srgbClr val="FFFFFF"/>
      </a:lt1>
      <a:dk2>
        <a:srgbClr val="073042"/>
      </a:dk2>
      <a:lt2>
        <a:srgbClr val="FFFFFF"/>
      </a:lt2>
      <a:accent1>
        <a:srgbClr val="FFFFF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F2F2F2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AO-Theme" id="{20182190-A49B-4539-8B8D-99DAED61407D}" vid="{177BBD3A-124E-465B-8A36-CCB2FD2F6C2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UAO-Theme</Template>
  <TotalTime>6676</TotalTime>
  <Words>2750</Words>
  <Application>Microsoft Macintosh PowerPoint</Application>
  <PresentationFormat>On-screen Show (16:9)</PresentationFormat>
  <Paragraphs>787</Paragraphs>
  <Slides>58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3" baseType="lpstr">
      <vt:lpstr>Arial</vt:lpstr>
      <vt:lpstr>Arial Narrow</vt:lpstr>
      <vt:lpstr>Calibri</vt:lpstr>
      <vt:lpstr>Calibri Light</vt:lpstr>
      <vt:lpstr>UAO-Theme</vt:lpstr>
      <vt:lpstr>Aplicaciones Móviles</vt:lpstr>
      <vt:lpstr>Listas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Listas</vt:lpstr>
      <vt:lpstr>Listas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Formas de listas</vt:lpstr>
      <vt:lpstr>Formas de listas</vt:lpstr>
      <vt:lpstr>UML y Listas</vt:lpstr>
      <vt:lpstr>Adapters: UML</vt:lpstr>
      <vt:lpstr>Adapters: UML</vt:lpstr>
      <vt:lpstr>Adapters: UML</vt:lpstr>
      <vt:lpstr>Adapters: UML</vt:lpstr>
      <vt:lpstr>Interacciones</vt:lpstr>
      <vt:lpstr>Interacciones</vt:lpstr>
      <vt:lpstr>Ejercicio de clase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Rﭑηcφη</cp:lastModifiedBy>
  <cp:revision>131</cp:revision>
  <dcterms:modified xsi:type="dcterms:W3CDTF">2020-02-18T21:57:13Z</dcterms:modified>
</cp:coreProperties>
</file>